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56"/>
  </p:handoutMasterIdLst>
  <p:sldIdLst>
    <p:sldId id="256" r:id="rId3"/>
    <p:sldId id="272" r:id="rId4"/>
    <p:sldId id="265" r:id="rId5"/>
    <p:sldId id="257" r:id="rId6"/>
    <p:sldId id="258" r:id="rId7"/>
    <p:sldId id="259" r:id="rId8"/>
    <p:sldId id="260" r:id="rId9"/>
    <p:sldId id="289" r:id="rId10"/>
    <p:sldId id="290" r:id="rId11"/>
    <p:sldId id="291" r:id="rId12"/>
    <p:sldId id="294" r:id="rId13"/>
    <p:sldId id="292" r:id="rId14"/>
    <p:sldId id="287" r:id="rId15"/>
    <p:sldId id="271" r:id="rId16"/>
    <p:sldId id="298" r:id="rId17"/>
    <p:sldId id="270" r:id="rId18"/>
    <p:sldId id="273" r:id="rId19"/>
    <p:sldId id="274" r:id="rId20"/>
    <p:sldId id="275" r:id="rId21"/>
    <p:sldId id="296" r:id="rId22"/>
    <p:sldId id="276" r:id="rId23"/>
    <p:sldId id="278" r:id="rId25"/>
    <p:sldId id="364" r:id="rId26"/>
    <p:sldId id="280" r:id="rId27"/>
    <p:sldId id="332" r:id="rId28"/>
    <p:sldId id="333" r:id="rId29"/>
    <p:sldId id="334" r:id="rId30"/>
    <p:sldId id="335" r:id="rId31"/>
    <p:sldId id="336" r:id="rId32"/>
    <p:sldId id="323" r:id="rId33"/>
    <p:sldId id="324" r:id="rId34"/>
    <p:sldId id="325" r:id="rId35"/>
    <p:sldId id="326" r:id="rId36"/>
    <p:sldId id="327" r:id="rId37"/>
    <p:sldId id="328" r:id="rId38"/>
    <p:sldId id="329" r:id="rId39"/>
    <p:sldId id="330" r:id="rId40"/>
    <p:sldId id="331" r:id="rId41"/>
    <p:sldId id="337" r:id="rId42"/>
    <p:sldId id="299" r:id="rId43"/>
    <p:sldId id="283" r:id="rId44"/>
    <p:sldId id="297" r:id="rId45"/>
    <p:sldId id="303" r:id="rId46"/>
    <p:sldId id="304" r:id="rId47"/>
    <p:sldId id="339" r:id="rId48"/>
    <p:sldId id="340" r:id="rId49"/>
    <p:sldId id="358" r:id="rId50"/>
    <p:sldId id="359" r:id="rId51"/>
    <p:sldId id="338" r:id="rId52"/>
    <p:sldId id="320" r:id="rId53"/>
    <p:sldId id="284" r:id="rId54"/>
    <p:sldId id="285" r:id="rId5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commentAuthors" Target="commentAuthors.xml"/><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3.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3.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53.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3918585"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913620" y="3602355"/>
            <a:ext cx="2278380" cy="325564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：工作窃取法（</a:t>
            </a:r>
            <a:r>
              <a:rPr lang="en-US" altLang="zh-CN"/>
              <a:t>work-stealing</a:t>
            </a:r>
            <a:r>
              <a:rPr lang="zh-CN" altLang="en-US"/>
              <a:t>）</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法（通过任意哈希函数）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很大概率是均匀的。除非输入数据是专门为攻击而准备的。</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sz="half" idx="1"/>
          </p:nvPr>
        </p:nvPicPr>
        <p:blipFill>
          <a:blip r:embed="rId1"/>
          <a:stretch>
            <a:fillRect/>
          </a:stretch>
        </p:blipFill>
        <p:spPr>
          <a:xfrm>
            <a:off x="1216660" y="1825625"/>
            <a:ext cx="4042410" cy="4351655"/>
          </a:xfrm>
          <a:prstGeom prst="rect">
            <a:avLst/>
          </a:prstGeom>
        </p:spPr>
      </p:pic>
      <p:sp>
        <p:nvSpPr>
          <p:cNvPr id="2" name="Content Placeholder 1"/>
          <p:cNvSpPr>
            <a:spLocks noGrp="1"/>
          </p:cNvSpPr>
          <p:nvPr>
            <p:ph sz="half" idx="2"/>
          </p:nvPr>
        </p:nvSpPr>
        <p:spPr/>
        <p:txBody>
          <a:bodyPr/>
          <a:p>
            <a:r>
              <a:rPr lang="zh-CN" altLang="en-US"/>
              <a:t>结论：不需要我们自己动手实现消息队列等硬核数据结构实现并行，可以基于</a:t>
            </a:r>
            <a:r>
              <a:rPr lang="en-US" altLang="zh-CN"/>
              <a:t> TBB </a:t>
            </a:r>
            <a:r>
              <a:rPr lang="zh-CN" altLang="en-US"/>
              <a:t>给的框架，简化开发。</a:t>
            </a:r>
            <a:endParaRPr lang="zh-CN" altLang="en-US"/>
          </a:p>
        </p:txBody>
      </p:sp>
      <p:sp>
        <p:nvSpPr>
          <p:cNvPr id="10" name="Text Box 9"/>
          <p:cNvSpPr txBox="1"/>
          <p:nvPr/>
        </p:nvSpPr>
        <p:spPr>
          <a:xfrm>
            <a:off x="497395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a:t>
            </a:r>
            <a:r>
              <a:rPr lang="zh-CN" altLang="en-US">
                <a:sym typeface="+mn-ea"/>
              </a:rPr>
              <a:t>映射与缩并</a:t>
            </a:r>
            <a:endParaRPr lang="zh-CN" altLang="en-US">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p>
            <a:r>
              <a:rPr lang="zh-CN" altLang="en-US"/>
              <a:t>在小学算法课里，我们学过复杂度的概念，意思是算法用时取决于数据量的大小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，还取决于核心数量</a:t>
            </a:r>
            <a:r>
              <a:rPr lang="en-US" altLang="zh-CN"/>
              <a:t> c</a:t>
            </a:r>
            <a:r>
              <a:rPr lang="zh-CN" altLang="en-US"/>
              <a:t>，比如</a:t>
            </a:r>
            <a:r>
              <a:rPr lang="en-US" altLang="zh-CN"/>
              <a:t> O(n/c)</a:t>
            </a:r>
            <a:r>
              <a:rPr lang="zh-CN" altLang="en-US"/>
              <a:t>。</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进一步封装：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O(n-1)</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O(n/c+c-2)</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1" name="Content Placeholder 10"/>
          <p:cNvPicPr>
            <a:picLocks noChangeAspect="1"/>
          </p:cNvPicPr>
          <p:nvPr>
            <p:ph sz="half" idx="1"/>
          </p:nvPr>
        </p:nvPicPr>
        <p:blipFill>
          <a:blip r:embed="rId1"/>
          <a:stretch>
            <a:fillRect/>
          </a:stretch>
        </p:blipFill>
        <p:spPr>
          <a:xfrm>
            <a:off x="1501775" y="1825625"/>
            <a:ext cx="3472180" cy="4351655"/>
          </a:xfrm>
          <a:prstGeom prst="rect">
            <a:avLst/>
          </a:prstGeom>
        </p:spPr>
      </p:pic>
      <p:pic>
        <p:nvPicPr>
          <p:cNvPr id="15" name="Content Placeholder 14"/>
          <p:cNvPicPr>
            <a:picLocks noChangeAspect="1"/>
          </p:cNvPicPr>
          <p:nvPr>
            <p:ph sz="half" idx="2"/>
          </p:nvPr>
        </p:nvPicPr>
        <p:blipFill>
          <a:blip r:embed="rId2"/>
          <a:stretch>
            <a:fillRect/>
          </a:stretch>
        </p:blipFill>
        <p:spPr>
          <a:xfrm>
            <a:off x="5981700" y="2153285"/>
            <a:ext cx="5181600" cy="36950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递归的并行缩并</a:t>
            </a:r>
            <a:endParaRPr lang="en-US" alt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章：性能测试</a:t>
            </a:r>
            <a:endParaRPr lang="zh-CN" alt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章：并行理论</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还是一个多线程安全的容器，能够被多个线程</a:t>
            </a:r>
            <a:r>
              <a:rPr lang="zh-CN" altLang="en-US">
                <a:sym typeface="+mn-ea"/>
              </a:rPr>
              <a:t>同时</a:t>
            </a:r>
            <a:r>
              <a:rPr lang="zh-CN" altLang="en-US"/>
              <a:t>并发地访问而不出错。</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4</a:t>
            </a:r>
            <a:r>
              <a:rPr lang="zh-CN" altLang="en-US"/>
              <a:t>章：筛选数据</a:t>
            </a:r>
            <a:endParaRPr lang="zh-CN" altLang="en-US">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（推荐）</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92202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批量写入，小彭老师拍脑袋想到的极限优化方案。</a:t>
            </a:r>
            <a:endParaRPr lang="zh-CN" altLang="en-US">
              <a:sym typeface="+mn-ea"/>
            </a:endParaRPr>
          </a:p>
          <a:p>
            <a:r>
              <a:rPr lang="zh-CN" altLang="en-US">
                <a:sym typeface="+mn-ea"/>
              </a:rPr>
              <a:t>加速比：</a:t>
            </a:r>
            <a:r>
              <a:rPr lang="en-US" altLang="zh-CN" b="1">
                <a:sym typeface="+mn-ea"/>
              </a:rPr>
              <a:t>6.27</a:t>
            </a:r>
            <a:r>
              <a:rPr lang="en-US" altLang="zh-CN" b="1">
                <a:sym typeface="+mn-ea"/>
              </a:rPr>
              <a:t>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1558925" y="1825625"/>
            <a:ext cx="3357880" cy="4351655"/>
          </a:xfrm>
          <a:prstGeom prst="rect">
            <a:avLst/>
          </a:prstGeom>
        </p:spPr>
      </p:pic>
      <p:pic>
        <p:nvPicPr>
          <p:cNvPr id="11" name="Picture 10"/>
          <p:cNvPicPr>
            <a:picLocks noChangeAspect="1"/>
          </p:cNvPicPr>
          <p:nvPr/>
        </p:nvPicPr>
        <p:blipFill>
          <a:blip r:embed="rId3"/>
          <a:stretch>
            <a:fillRect/>
          </a:stretch>
        </p:blipFill>
        <p:spPr>
          <a:xfrm>
            <a:off x="2319020" y="1584325"/>
            <a:ext cx="1838325" cy="2762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扫描（</a:t>
            </a:r>
            <a:r>
              <a:rPr lang="en-US" altLang="zh-CN"/>
              <a:t>scan</a:t>
            </a:r>
            <a:r>
              <a:rPr lang="zh-CN" altLang="en-US"/>
              <a:t>）</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章：流水线</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号线程所在的块，由于在犄角旮旯里光线反弹的次数多，算比其他块的慢，而有的块却算的快。但是因为木桶原理，最后花的时间由最慢的那个线程决定，因此变成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6384</Words>
  <Application>WPS Presentation</Application>
  <PresentationFormat>宽屏</PresentationFormat>
  <Paragraphs>379</Paragraphs>
  <Slides>52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52</vt:i4>
      </vt:variant>
    </vt:vector>
  </HeadingPairs>
  <TitlesOfParts>
    <vt:vector size="66"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第0章：并行理论</vt:lpstr>
      <vt:lpstr>摩尔定律：停止增长了吗？</vt:lpstr>
      <vt:lpstr>神话与现实：2 * 3GHz &lt; 6GHz</vt:lpstr>
      <vt:lpstr>并发和并行的区别</vt:lpstr>
      <vt:lpstr>举个例子</vt:lpstr>
      <vt:lpstr>并行：如何均匀分配任务到每个线程？</vt:lpstr>
      <vt:lpstr>解决1：线程数量超过CPU核心数量，让系统调度保证各个核心始终饱和</vt:lpstr>
      <vt:lpstr>解决2：线程数量不变，但是用一个队列分发和认领任务</vt:lpstr>
      <vt:lpstr>解决3：工作窃取法（work-stealing）</vt:lpstr>
      <vt:lpstr>解决4：随机分配法（通过任意哈希函数）</vt:lpstr>
      <vt:lpstr>因特尔开源的并行编程库：TBB</vt:lpstr>
      <vt:lpstr>第1章：映射与缩并</vt:lpstr>
      <vt:lpstr>时间复杂度（time-efficiency）与工作量复杂度（work-efficiency）</vt:lpstr>
      <vt:lpstr>映射（map）</vt:lpstr>
      <vt:lpstr>并行映射</vt:lpstr>
      <vt:lpstr>封装好了：parallel_for</vt:lpstr>
      <vt:lpstr>进一步封装：parallel_for</vt:lpstr>
      <vt:lpstr>基于迭代器区间：parallel_for_each</vt:lpstr>
      <vt:lpstr>缩并（reduce）</vt:lpstr>
      <vt:lpstr>并行缩并</vt:lpstr>
      <vt:lpstr>PowerPoint 演示文稿</vt:lpstr>
      <vt:lpstr>封装好了：parallel_reduce</vt:lpstr>
      <vt:lpstr>第2章：性能测试</vt:lpstr>
      <vt:lpstr>案例：map与reduce的组合</vt:lpstr>
      <vt:lpstr>测试所花费时间：tbb::tick_count::now()</vt:lpstr>
      <vt:lpstr>并行和串行的速度比较</vt:lpstr>
      <vt:lpstr>如何评价</vt:lpstr>
      <vt:lpstr>第3章：并发容器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第4章：筛选数据</vt:lpstr>
      <vt:lpstr>筛选（filter）</vt:lpstr>
      <vt:lpstr>并行筛选1（张心欣犯过的错）</vt:lpstr>
      <vt:lpstr>并行筛选2</vt:lpstr>
      <vt:lpstr>并行筛选3</vt:lpstr>
      <vt:lpstr>并行筛选4</vt:lpstr>
      <vt:lpstr>并行筛选5（推荐）</vt:lpstr>
      <vt:lpstr>并行筛选6</vt:lpstr>
      <vt:lpstr>并行筛选7</vt:lpstr>
      <vt:lpstr>并行筛选8（不推荐）</vt:lpstr>
      <vt:lpstr>扫描（scan）</vt:lpstr>
      <vt:lpstr>第4章：流水线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79</cp:revision>
  <dcterms:created xsi:type="dcterms:W3CDTF">2022-01-10T06:48:30Z</dcterms:created>
  <dcterms:modified xsi:type="dcterms:W3CDTF">2022-01-10T06:48:30Z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